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2" r:id="rId2"/>
    <p:sldId id="366" r:id="rId3"/>
    <p:sldId id="376" r:id="rId4"/>
    <p:sldId id="361" r:id="rId5"/>
    <p:sldId id="378" r:id="rId6"/>
    <p:sldId id="377" r:id="rId7"/>
    <p:sldId id="363" r:id="rId8"/>
    <p:sldId id="364" r:id="rId9"/>
    <p:sldId id="365" r:id="rId10"/>
    <p:sldId id="382" r:id="rId11"/>
    <p:sldId id="380" r:id="rId12"/>
    <p:sldId id="381" r:id="rId13"/>
    <p:sldId id="367" r:id="rId14"/>
    <p:sldId id="369" r:id="rId15"/>
    <p:sldId id="372" r:id="rId16"/>
    <p:sldId id="368" r:id="rId17"/>
    <p:sldId id="370" r:id="rId18"/>
    <p:sldId id="379" r:id="rId19"/>
    <p:sldId id="374" r:id="rId20"/>
    <p:sldId id="3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0000"/>
    <a:srgbClr val="005250"/>
    <a:srgbClr val="731773"/>
    <a:srgbClr val="9E004F"/>
    <a:srgbClr val="FF9B9B"/>
    <a:srgbClr val="E6E6E6"/>
    <a:srgbClr val="F8C0E4"/>
    <a:srgbClr val="F7B3DF"/>
    <a:srgbClr val="FFE1E1"/>
    <a:srgbClr val="D1E8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9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ds02.infourok.ru/uploads/ex/007d/0001e8c4-47d818fc/hello_html_m38bf8147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1" y="3124200"/>
            <a:ext cx="2321890" cy="31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ds02.infourok.ru/uploads/ex/007d/0001e8c4-47d818fc/hello_html_m38bf8147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86419" y="3124200"/>
            <a:ext cx="2321890" cy="31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rodb-v.ru/upload/medialibrary/sovetuem-pochitat/sovet_pochitat_2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744" y="4691650"/>
            <a:ext cx="2240512" cy="166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17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ds02.infourok.ru/uploads/ex/007d/0001e8c4-47d818fc/hello_html_m38bf8147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01786" y="5010149"/>
            <a:ext cx="1033014" cy="141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ds02.infourok.ru/uploads/ex/007d/0001e8c4-47d818fc/hello_html_m38bf8147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16079"/>
            <a:ext cx="1028700" cy="141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89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g-fotki.yandex.ru/get/9168/47407354.cb6/0_134462_fbb10ed3_ori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2624" y="365124"/>
            <a:ext cx="893474" cy="82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g-fotki.yandex.ru/get/9168/47407354.cb6/0_134462_fbb10ed3_ori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525" y="365125"/>
            <a:ext cx="901400" cy="83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ds02.infourok.ru/uploads/ex/007d/0001e8c4-47d818fc/hello_html_m38bf8147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1" y="5284777"/>
            <a:ext cx="782407" cy="107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ds02.infourok.ru/uploads/ex/007d/0001e8c4-47d818fc/hello_html_m38bf8147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28738" y="5284777"/>
            <a:ext cx="779569" cy="107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3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http://www.rodb-v.ru/upload/medialibrary/sovetuem-pochitat/sovet_pochitat_2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799" y="5579605"/>
            <a:ext cx="1291126" cy="95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img-fotki.yandex.ru/get/9168/47407354.cb6/0_134462_fbb10ed3_ori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1000" y="5716171"/>
            <a:ext cx="893474" cy="82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img-fotki.yandex.ru/get/9168/47407354.cb6/0_134462_fbb10ed3_ori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525" y="365125"/>
            <a:ext cx="901400" cy="83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07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0180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74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183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86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03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5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34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17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773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265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1362927" y="6673334"/>
            <a:ext cx="82907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" b="0" dirty="0">
                <a:solidFill>
                  <a:schemeClr val="bg2">
                    <a:lumMod val="75000"/>
                  </a:schemeClr>
                </a:solidFill>
                <a:latin typeface="AGReverance" pitchFamily="2" charset="0"/>
              </a:rPr>
              <a:t>© Полшкова В.В., 2019</a:t>
            </a:r>
          </a:p>
        </p:txBody>
      </p:sp>
      <p:pic>
        <p:nvPicPr>
          <p:cNvPr id="9" name="Picture 2" descr="https://fs00.infourok.ru/images/doc/238/154593/1/hello_html_m741244dc.png"/>
          <p:cNvPicPr>
            <a:picLocks noChangeAspect="1" noChangeArrowheads="1"/>
          </p:cNvPicPr>
          <p:nvPr userDrawn="1"/>
        </p:nvPicPr>
        <p:blipFill>
          <a:blip r:embed="rId16">
            <a:duotone>
              <a:prstClr val="black"/>
              <a:srgbClr val="E6E6E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68600" y="-2601913"/>
            <a:ext cx="6654800" cy="1199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81C80-E7D7-4350-A8F5-ED951B1BE8EC}" type="datetimeFigureOut">
              <a:rPr lang="ru-RU" smtClean="0"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72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GReveranc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BE7EB1-DAE0-4B43-B4B4-73FCD2CCBECE}"/>
              </a:ext>
            </a:extLst>
          </p:cNvPr>
          <p:cNvSpPr txBox="1"/>
          <p:nvPr/>
        </p:nvSpPr>
        <p:spPr>
          <a:xfrm>
            <a:off x="1109708" y="621437"/>
            <a:ext cx="97743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чём мы говорили на прошлом уроке?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5400" b="1" dirty="0">
                <a:solidFill>
                  <a:srgbClr val="0052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каком городе жил главный герой повести?</a:t>
            </a:r>
            <a:endParaRPr lang="ru-RU" sz="5400" dirty="0">
              <a:solidFill>
                <a:srgbClr val="0052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56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CAE51C-9ECF-4FBC-9CE5-600C6C78F39E}"/>
              </a:ext>
            </a:extLst>
          </p:cNvPr>
          <p:cNvSpPr txBox="1"/>
          <p:nvPr/>
        </p:nvSpPr>
        <p:spPr>
          <a:xfrm>
            <a:off x="213064" y="639193"/>
            <a:ext cx="1159423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73177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Кто является самым близким человеком для ребёнка? </a:t>
            </a:r>
          </a:p>
          <a:p>
            <a:pPr algn="ctr"/>
            <a:r>
              <a:rPr lang="ru-RU" sz="6000" b="1" dirty="0">
                <a:solidFill>
                  <a:srgbClr val="9E004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Кто заботится о нём? </a:t>
            </a:r>
            <a:endParaRPr lang="ru-RU" sz="6000" dirty="0">
              <a:solidFill>
                <a:srgbClr val="9E00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112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1DA5B7-8707-40CA-A1AD-A57D96B079DB}"/>
              </a:ext>
            </a:extLst>
          </p:cNvPr>
          <p:cNvSpPr txBox="1"/>
          <p:nvPr/>
        </p:nvSpPr>
        <p:spPr>
          <a:xfrm>
            <a:off x="701335" y="477474"/>
            <a:ext cx="1059993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6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Заботятся ли родители о мальчике из повести Короленко «В дурном обществе»?</a:t>
            </a:r>
            <a:r>
              <a:rPr lang="ru-RU" sz="5400" dirty="0">
                <a:solidFill>
                  <a:srgbClr val="6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dirty="0">
              <a:solidFill>
                <a:srgbClr val="68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4B0433-F3E4-4AE9-9B12-940CD970DC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66" b="13014"/>
          <a:stretch/>
        </p:blipFill>
        <p:spPr>
          <a:xfrm>
            <a:off x="4686300" y="3062797"/>
            <a:ext cx="2819400" cy="3346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061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EEDA73-F6AD-47B3-8D22-4845B09EC505}"/>
              </a:ext>
            </a:extLst>
          </p:cNvPr>
          <p:cNvSpPr txBox="1"/>
          <p:nvPr/>
        </p:nvSpPr>
        <p:spPr>
          <a:xfrm>
            <a:off x="1012053" y="461640"/>
            <a:ext cx="962339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52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складывались отношения между отцом и сыном? Что на это повлияло?</a:t>
            </a:r>
            <a:endParaRPr lang="ru-RU" sz="5400" dirty="0">
              <a:solidFill>
                <a:srgbClr val="0052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B7B8AB-DBDE-4567-ACE8-512C077A7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743" y="3506926"/>
            <a:ext cx="3872514" cy="2581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5705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719223-884D-48F2-9364-9D22775867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220"/>
          <a:stretch/>
        </p:blipFill>
        <p:spPr>
          <a:xfrm>
            <a:off x="4636963" y="3856251"/>
            <a:ext cx="2633847" cy="30017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BB45F9-C31B-45DA-9478-50AAA15A73DA}"/>
              </a:ext>
            </a:extLst>
          </p:cNvPr>
          <p:cNvSpPr txBox="1"/>
          <p:nvPr/>
        </p:nvSpPr>
        <p:spPr>
          <a:xfrm>
            <a:off x="711450" y="566678"/>
            <a:ext cx="107690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6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Вза1имоотно5шения от6ца и сы2на в пове7сти Коро9ленко «В дур8ном обще4стве»</a:t>
            </a:r>
            <a:endParaRPr lang="ru-RU" sz="6000" dirty="0">
              <a:solidFill>
                <a:srgbClr val="68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885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719223-884D-48F2-9364-9D22775867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220"/>
          <a:stretch/>
        </p:blipFill>
        <p:spPr>
          <a:xfrm>
            <a:off x="4636963" y="3856251"/>
            <a:ext cx="2633847" cy="30017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BB45F9-C31B-45DA-9478-50AAA15A73DA}"/>
              </a:ext>
            </a:extLst>
          </p:cNvPr>
          <p:cNvSpPr txBox="1"/>
          <p:nvPr/>
        </p:nvSpPr>
        <p:spPr>
          <a:xfrm>
            <a:off x="949425" y="566678"/>
            <a:ext cx="100089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68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Взаимоотношения отца и сына в повести Короленко «В дурном обществе»</a:t>
            </a:r>
            <a:endParaRPr lang="ru-RU" sz="6000" dirty="0">
              <a:solidFill>
                <a:srgbClr val="68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716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BFFB0A-2968-4A1A-8033-F2F3F42C28B8}"/>
              </a:ext>
            </a:extLst>
          </p:cNvPr>
          <p:cNvSpPr txBox="1"/>
          <p:nvPr/>
        </p:nvSpPr>
        <p:spPr>
          <a:xfrm>
            <a:off x="612559" y="443883"/>
            <a:ext cx="1110596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урока:</a:t>
            </a:r>
            <a:endParaRPr lang="ru-RU" sz="4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1.Познакомиться с главными героями </a:t>
            </a:r>
            <a:r>
              <a:rPr lang="ru-RU" sz="4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2.Выяснить, как складывались отношения между </a:t>
            </a:r>
            <a:r>
              <a:rPr lang="ru-RU" sz="4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сыном.</a:t>
            </a:r>
            <a:endParaRPr lang="ru-RU" sz="4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3.Понять, какими должны быть отношения между родителями и </a:t>
            </a:r>
            <a:r>
              <a:rPr lang="ru-RU" sz="4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618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D4DC1A-0987-42A3-B858-1B494027FBBE}"/>
              </a:ext>
            </a:extLst>
          </p:cNvPr>
          <p:cNvSpPr txBox="1"/>
          <p:nvPr/>
        </p:nvSpPr>
        <p:spPr>
          <a:xfrm>
            <a:off x="790112" y="443883"/>
            <a:ext cx="1089290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2 главу до слов «И мало-помалу…» и ответьте на вопросы: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1.Почему главный герой тайно играл со своей сестрой?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2.Где мальчику нравилось встречать рассвет?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3.Почему главный герой стал непослушным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вредным?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4.О чём спрашивал сына отец?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5.Почему мальчик не говорил папе,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что помнит маму? </a:t>
            </a:r>
            <a:endParaRPr lang="ru-RU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1614F9-7D86-491C-BB4E-8965F04A65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4" t="17497" r="20421"/>
          <a:stretch/>
        </p:blipFill>
        <p:spPr>
          <a:xfrm>
            <a:off x="8194089" y="4097600"/>
            <a:ext cx="3488924" cy="2316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4110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85D360-8545-40A0-B5E8-EE61E1405B27}"/>
              </a:ext>
            </a:extLst>
          </p:cNvPr>
          <p:cNvSpPr txBox="1"/>
          <p:nvPr/>
        </p:nvSpPr>
        <p:spPr>
          <a:xfrm>
            <a:off x="614039" y="506312"/>
            <a:ext cx="1096392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2 главу со слов «И мало-помалу…» до конца и ответьте на вопросы: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1.Что хотел сделать сын, когда увидел плачущего отца?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2.Почему отец так сурово отреагировал на этот порыв мальчика?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3.Что чувствовал мальчик после этого?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4.Почему главный герой чувствовал себя одиноким? </a:t>
            </a: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5.Почему главный герой стал убегать из дома?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6.Какое строение захотел осмотреть мальчик?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8367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E8E32F-09B5-438D-AD88-544B0316DA0F}"/>
              </a:ext>
            </a:extLst>
          </p:cNvPr>
          <p:cNvSpPr txBox="1"/>
          <p:nvPr/>
        </p:nvSpPr>
        <p:spPr>
          <a:xfrm>
            <a:off x="494190" y="450087"/>
            <a:ext cx="115409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600" b="1" dirty="0">
                <a:solidFill>
                  <a:srgbClr val="0052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Какую ошибку допустил отец?</a:t>
            </a:r>
            <a:r>
              <a:rPr lang="ru-RU" sz="5600" dirty="0">
                <a:solidFill>
                  <a:srgbClr val="0052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600" dirty="0">
              <a:solidFill>
                <a:srgbClr val="00525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922A37-16A9-4F32-8E93-877E0889C5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30" r="3272" b="11953"/>
          <a:stretch/>
        </p:blipFill>
        <p:spPr>
          <a:xfrm>
            <a:off x="4076329" y="3635960"/>
            <a:ext cx="4376692" cy="2844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69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E8E32F-09B5-438D-AD88-544B0316DA0F}"/>
              </a:ext>
            </a:extLst>
          </p:cNvPr>
          <p:cNvSpPr txBox="1"/>
          <p:nvPr/>
        </p:nvSpPr>
        <p:spPr>
          <a:xfrm>
            <a:off x="494190" y="450087"/>
            <a:ext cx="115409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600" b="1" dirty="0">
                <a:solidFill>
                  <a:srgbClr val="0052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Какую ошибку допустил отец?</a:t>
            </a:r>
            <a:r>
              <a:rPr lang="ru-RU" sz="5600" dirty="0">
                <a:solidFill>
                  <a:srgbClr val="0052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600" dirty="0">
              <a:solidFill>
                <a:srgbClr val="0052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B56043-F5FD-446A-A65A-CEF47354E309}"/>
              </a:ext>
            </a:extLst>
          </p:cNvPr>
          <p:cNvSpPr txBox="1"/>
          <p:nvPr/>
        </p:nvSpPr>
        <p:spPr>
          <a:xfrm>
            <a:off x="1643847" y="1759301"/>
            <a:ext cx="9241655" cy="45243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Отец не проявлял интереса к своему сыну, не занимался им, мужчина был слишком поглощён своим горем. Отец скрывал все свои переживания. Главный герой желал поделиться своими чувствами с отцом, но мужчина отстранился от мальчика. Ребёнок чувствовал эту холодность и тоже становился отчуждённым.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36244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7493D5-0788-4048-945B-CE80BCF5C6D7}"/>
              </a:ext>
            </a:extLst>
          </p:cNvPr>
          <p:cNvSpPr txBox="1"/>
          <p:nvPr/>
        </p:nvSpPr>
        <p:spPr>
          <a:xfrm>
            <a:off x="1482572" y="355108"/>
            <a:ext cx="90818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73177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Какие чувства испытывает главный герой?</a:t>
            </a:r>
            <a:r>
              <a:rPr lang="ru-RU" sz="5400" dirty="0">
                <a:solidFill>
                  <a:srgbClr val="73177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5400" dirty="0">
              <a:solidFill>
                <a:srgbClr val="731773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9D9EB1-5B77-4B38-B126-70776F13A8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26" b="45148"/>
          <a:stretch/>
        </p:blipFill>
        <p:spPr>
          <a:xfrm>
            <a:off x="4607511" y="4074109"/>
            <a:ext cx="3227064" cy="22556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79540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8B4523-48A8-465F-BC62-B787428282FE}"/>
              </a:ext>
            </a:extLst>
          </p:cNvPr>
          <p:cNvSpPr txBox="1"/>
          <p:nvPr/>
        </p:nvSpPr>
        <p:spPr>
          <a:xfrm>
            <a:off x="692458" y="577049"/>
            <a:ext cx="1102606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3 главу до слов «Времени для меня …» и ответьте на вопросы: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1.Кто из мальчиков забрался внутрь часовни? </a:t>
            </a: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2.Что напугало мальчиков? </a:t>
            </a: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3.Почему главный герой не мог </a:t>
            </a: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выбраться из часовни?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4.Как вы оцениваете поступок </a:t>
            </a: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товарищей мальчика? </a:t>
            </a:r>
            <a:endParaRPr lang="ru-RU" sz="4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D65289-E08F-4B1B-9A91-63FE5D8A1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753382" y="2788356"/>
            <a:ext cx="2317071" cy="34925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95504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8FE959-C544-4A1B-A790-B5DB9667A692}"/>
              </a:ext>
            </a:extLst>
          </p:cNvPr>
          <p:cNvSpPr txBox="1"/>
          <p:nvPr/>
        </p:nvSpPr>
        <p:spPr>
          <a:xfrm>
            <a:off x="1296139" y="363985"/>
            <a:ext cx="101294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52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Какими должны быть отношения между родителями и детьми?</a:t>
            </a:r>
            <a:r>
              <a:rPr lang="ru-RU" sz="4800" dirty="0">
                <a:solidFill>
                  <a:srgbClr val="0052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>
              <a:solidFill>
                <a:srgbClr val="00525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9E527B-059B-400A-8EC6-3C1405D05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214" y="4485882"/>
            <a:ext cx="2523572" cy="1914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4947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580941-A044-4C24-BC19-13CFBA5D981A}"/>
              </a:ext>
            </a:extLst>
          </p:cNvPr>
          <p:cNvSpPr txBox="1"/>
          <p:nvPr/>
        </p:nvSpPr>
        <p:spPr>
          <a:xfrm>
            <a:off x="2006352" y="372861"/>
            <a:ext cx="8531441" cy="1634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нужно для хороших взаимоотношений в семье?</a:t>
            </a:r>
            <a:endParaRPr lang="ru-RU" sz="4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E68ECE-0F9B-490F-966A-6F146CB94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151" y="3054549"/>
            <a:ext cx="2635697" cy="3430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0031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0C09A6-893E-4CE1-B7DB-5ED22D1EA866}"/>
              </a:ext>
            </a:extLst>
          </p:cNvPr>
          <p:cNvSpPr txBox="1"/>
          <p:nvPr/>
        </p:nvSpPr>
        <p:spPr>
          <a:xfrm>
            <a:off x="745725" y="550416"/>
            <a:ext cx="1096392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 хороших взаимоотношений в семье:</a:t>
            </a:r>
            <a:endParaRPr lang="ru-RU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1.Не скрывать своих эмоций и чувств.</a:t>
            </a:r>
            <a:endParaRPr lang="ru-RU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2.Проводить больше времени вместе.</a:t>
            </a:r>
            <a:endParaRPr lang="ru-RU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3.Учиться слушать и сопереживать.</a:t>
            </a:r>
            <a:endParaRPr lang="ru-RU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4.Помогать друг другу.</a:t>
            </a:r>
            <a:endParaRPr lang="ru-RU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47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C9435B-A278-47A7-ACD3-9DCABDB39274}"/>
              </a:ext>
            </a:extLst>
          </p:cNvPr>
          <p:cNvSpPr txBox="1"/>
          <p:nvPr/>
        </p:nvSpPr>
        <p:spPr>
          <a:xfrm>
            <a:off x="1145219" y="628233"/>
            <a:ext cx="956125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Посмотрите фрагмент экранизации и ответьте на вопрос: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850F2-6DBE-46D3-AE69-1FDB68BD52F6}"/>
              </a:ext>
            </a:extLst>
          </p:cNvPr>
          <p:cNvSpPr txBox="1"/>
          <p:nvPr/>
        </p:nvSpPr>
        <p:spPr>
          <a:xfrm>
            <a:off x="966926" y="2219672"/>
            <a:ext cx="76481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68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Чем экранизация отличается от повести?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68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6FC1C0-D97B-4E56-B199-9AF479803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3841" y="2074783"/>
            <a:ext cx="2812742" cy="4219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88179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BFFB0A-2968-4A1A-8033-F2F3F42C28B8}"/>
              </a:ext>
            </a:extLst>
          </p:cNvPr>
          <p:cNvSpPr txBox="1"/>
          <p:nvPr/>
        </p:nvSpPr>
        <p:spPr>
          <a:xfrm>
            <a:off x="612559" y="443883"/>
            <a:ext cx="11105965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урока:</a:t>
            </a:r>
            <a:endParaRPr lang="ru-RU" sz="4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1.Познакомиться с главными героями повести.</a:t>
            </a:r>
            <a:endParaRPr lang="ru-RU" sz="4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2.Выяснить, как складывались отношения между отцом и сыном.</a:t>
            </a:r>
            <a:endParaRPr lang="ru-RU" sz="4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3.Понять, какими должны быть отношения между родителями и детьми.</a:t>
            </a:r>
            <a:endParaRPr lang="ru-RU" sz="4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702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7686D5-2443-4E51-B3D8-AE0598031855}"/>
              </a:ext>
            </a:extLst>
          </p:cNvPr>
          <p:cNvSpPr txBox="1"/>
          <p:nvPr/>
        </p:nvSpPr>
        <p:spPr>
          <a:xfrm>
            <a:off x="710213" y="390617"/>
            <a:ext cx="1077749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вопросы: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1.Чего искал главный герой на улице? Зачем он убегал?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2.Как бы вы поступили на месте главного героя?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3.Хотели бы вы дружить с главным героем? Почему?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111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31410B-DD85-4710-B9CA-DDB77AD7F9DD}"/>
              </a:ext>
            </a:extLst>
          </p:cNvPr>
          <p:cNvSpPr txBox="1"/>
          <p:nvPr/>
        </p:nvSpPr>
        <p:spPr>
          <a:xfrm>
            <a:off x="1624614" y="781236"/>
            <a:ext cx="8669044" cy="2507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задание:</a:t>
            </a:r>
            <a:r>
              <a:rPr lang="ru-RU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дочитать 3 главу.</a:t>
            </a:r>
            <a:endParaRPr lang="ru-RU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3281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2104</TotalTime>
  <Words>515</Words>
  <Application>Microsoft Office PowerPoint</Application>
  <PresentationFormat>Широкоэкранный</PresentationFormat>
  <Paragraphs>57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AGReverance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>Полшкова Виктория Валерьяновна</Manager>
  <Company>МАОУ ДО ЦРТДиЮ Каменского района Пензенской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Литература</dc:title>
  <dc:subject>литература</dc:subject>
  <dc:creator>Viktoriya Polshkova</dc:creator>
  <cp:keywords>литература;книги</cp:keywords>
  <cp:lastModifiedBy>Валерия</cp:lastModifiedBy>
  <cp:revision>93</cp:revision>
  <dcterms:created xsi:type="dcterms:W3CDTF">2019-04-16T15:48:18Z</dcterms:created>
  <dcterms:modified xsi:type="dcterms:W3CDTF">2021-12-28T08:29:49Z</dcterms:modified>
</cp:coreProperties>
</file>