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5" r:id="rId4"/>
    <p:sldId id="264" r:id="rId5"/>
    <p:sldId id="267" r:id="rId6"/>
    <p:sldId id="268" r:id="rId7"/>
    <p:sldId id="266" r:id="rId8"/>
    <p:sldId id="271" r:id="rId9"/>
    <p:sldId id="270" r:id="rId10"/>
    <p:sldId id="269" r:id="rId11"/>
    <p:sldId id="273" r:id="rId12"/>
    <p:sldId id="257" r:id="rId13"/>
    <p:sldId id="274" r:id="rId14"/>
    <p:sldId id="275" r:id="rId15"/>
    <p:sldId id="278" r:id="rId16"/>
    <p:sldId id="276" r:id="rId17"/>
    <p:sldId id="277" r:id="rId18"/>
    <p:sldId id="279" r:id="rId19"/>
    <p:sldId id="281" r:id="rId20"/>
    <p:sldId id="282" r:id="rId21"/>
    <p:sldId id="285" r:id="rId22"/>
    <p:sldId id="280" r:id="rId23"/>
    <p:sldId id="283" r:id="rId24"/>
    <p:sldId id="284" r:id="rId25"/>
    <p:sldId id="286" r:id="rId26"/>
    <p:sldId id="287" r:id="rId27"/>
    <p:sldId id="272" r:id="rId28"/>
    <p:sldId id="259" r:id="rId29"/>
    <p:sldId id="258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C0004E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1424" y="908720"/>
            <a:ext cx="102251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чём мы говорили на прошлом уроке?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люди бросили Кусаку на даче?</a:t>
            </a:r>
            <a:endParaRPr lang="ru-RU" sz="5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689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9616" y="1581531"/>
            <a:ext cx="8280920" cy="3785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Cruelty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4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англ.яз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Окрутност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(сербский яз.)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Krutosť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(словацкий яз.)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Жорсткасць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(белорусский яз.)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4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Жорстокість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(украинский яз.)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5380" y="764704"/>
            <a:ext cx="11161240" cy="81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Какое слово переведено на разные языки?</a:t>
            </a:r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99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7408" y="620688"/>
            <a:ext cx="110892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Напишите определение слову </a:t>
            </a:r>
            <a:r>
              <a:rPr lang="ru-RU" sz="40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жестокость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используя один из способов: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1.Синоним.</a:t>
            </a:r>
            <a:r>
              <a:rPr lang="ru-RU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Жестокость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…</a:t>
            </a:r>
          </a:p>
          <a:p>
            <a:pPr>
              <a:spcAft>
                <a:spcPts val="0"/>
              </a:spcAft>
            </a:pP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2.Антоним</a:t>
            </a:r>
            <a:r>
              <a:rPr lang="ru-RU" sz="4000" b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Жестокость —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…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2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7408" y="620688"/>
            <a:ext cx="110892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Напишите определение слову </a:t>
            </a:r>
            <a:r>
              <a:rPr lang="ru-RU" sz="4000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жестокость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используя один из способов: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1.Синоним.</a:t>
            </a:r>
            <a:r>
              <a:rPr lang="ru-RU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Жестокость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отрицательная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черта, проявляющаяся в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бесчеловечном, грубом отношении к другим живым существам. 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b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2.Антоним.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Жестокость — это отсутствие жалости, доброты и сострадания.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477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27648" y="1772816"/>
            <a:ext cx="771300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Подберите антоним </a:t>
            </a:r>
            <a:endParaRPr lang="ru-RU" sz="6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6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 </a:t>
            </a: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слову </a:t>
            </a:r>
            <a:r>
              <a:rPr lang="ru-RU" sz="6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жестокость</a:t>
            </a: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569177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31704" y="1916832"/>
            <a:ext cx="560980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800080"/>
                </a:solidFill>
                <a:latin typeface="Times New Roman" panose="02020603050405020304" pitchFamily="18" charset="0"/>
              </a:rPr>
              <a:t>милосердие</a:t>
            </a:r>
            <a:endParaRPr lang="ru-RU" sz="8000" b="1" dirty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383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432" y="404664"/>
            <a:ext cx="102971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</a:rPr>
              <a:t>Сегодня мы с вами продолжим говорить о жестокости и несправедливости, об умении сострадать обиженному судьбой, об ответственности за свои поступки. Сегодня мы попадём в художественный  мир Платонова, анализируя его рассказ «Юшка».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205404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19536" y="836712"/>
            <a:ext cx="92890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6600" b="1" dirty="0" smtClean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Платонова </a:t>
            </a:r>
            <a:r>
              <a:rPr lang="ru-RU" sz="6600" b="1" dirty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«Юшка».</a:t>
            </a:r>
            <a:endParaRPr lang="ru-RU" sz="6600" dirty="0">
              <a:solidFill>
                <a:srgbClr val="800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20808343">
            <a:off x="1684332" y="2242308"/>
            <a:ext cx="557793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Милосердие 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553040">
            <a:off x="3777979" y="3656149"/>
            <a:ext cx="472366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жестокость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528631">
            <a:off x="7100825" y="3062636"/>
            <a:ext cx="432201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рассказе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974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19536" y="836712"/>
            <a:ext cx="92890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6600" b="1" dirty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Милосердие и жестокость в рассказе Платонова «Юшка».</a:t>
            </a:r>
            <a:endParaRPr lang="ru-RU" sz="6600" dirty="0">
              <a:solidFill>
                <a:srgbClr val="800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81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400" y="692696"/>
            <a:ext cx="113525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урока: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1.Вспомнить биографию </a:t>
            </a: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2.Узнать историю Юшки.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3.Выяснить, кто был милосердным, </a:t>
            </a:r>
            <a:endParaRPr lang="ru-RU" sz="5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</a:t>
            </a: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015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47527" y="692696"/>
            <a:ext cx="996971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Что вы помните </a:t>
            </a:r>
            <a:endParaRPr lang="ru-RU" sz="66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6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 </a:t>
            </a:r>
            <a:r>
              <a:rPr lang="ru-RU" sz="6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биографии Платонова? </a:t>
            </a:r>
            <a:endParaRPr lang="ru-RU" sz="6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256" y="3356992"/>
            <a:ext cx="2526775" cy="32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3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384" y="332656"/>
            <a:ext cx="11352584" cy="61863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Посмотрите видео о биографии и ответьте на вопросы:</a:t>
            </a:r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1.Где </a:t>
            </a: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родился писатель? </a:t>
            </a: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2.Как звучит его настоящая фамилия? </a:t>
            </a:r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3.Кем работал </a:t>
            </a: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отец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4.Сколько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было в семье Климентовых?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5.Как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писатель назвал своего сына?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6.От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чего умер сын писателя?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7.Где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</a:rPr>
              <a:t>умер Платонов? 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1384" y="980728"/>
            <a:ext cx="11233248" cy="40440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9017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 ______________________________________________________________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90170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Юшка работал в 1._________________.Он плохо видел глазами, в руках у него было мало 2.________. Звали его 3.______________.Юшка получал небольшое жалованье – 4.____________. Дети поднимали с земли 5.____________, камушки, сор горстями и бросали в Юшку. Но Юшка шёл и молчал. Взрослые пожилые люди тоже иногда обижали Юшку. У взрослых людей бывало злое горе или 6._____________. От кротости Юшки взрослый человек приходил в ожесточение  и бил его сильнее, и в этом зле забывал на время своё 7._________. Иногда за Юшкой приходила 8._________хозяина кузницы, подымала и уводила его.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Я грудью с детства страдаю, это я от болезни на вид оплошал и 9.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__________стал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691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360" y="404664"/>
            <a:ext cx="11593288" cy="61863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текст до слов «По этой своей болезни…» </a:t>
            </a:r>
            <a:endParaRPr lang="ru-RU" sz="3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вопросы: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1.Как выглядит Юшка?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2.Как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одевается?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3.Что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Юшка ест? Где живет?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4.Почему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Юшку обижали дети? 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5.Почему Юшка не отталкивал детей, не бил их? 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6.Почему взрослые пьяные люди тоже били Юшку?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7.Что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сказать о людях этого города? Какие они?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8.Юшка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уверен, что люди его любят. Действительно ли это так?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0315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384" y="332656"/>
            <a:ext cx="11305256" cy="6062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июле или августе Юшка надевал на плечи 10.________________ с хлебом и уходил из нашего города. Больная грудь Юшки отдыхала, он более не чувствовал своего недуга – 11.____________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Весёлый прохожий рассердился на Юшку, с силой злобы толкнул его в 12.______________,и Юшка упал навзничь. Юшка умер. Теперь вся злоба и глумление оставались среди 13.___________ и тратились меж ними. В один непогожий осенний день в кузницу пришла 14.____________________ и спросила Ефима Дмитриевича. На кладбище девушка припала к земле, в которой лежал мёртвый Юшка, человек, кормивший её с детства, никогда не евший 15.____________, чтоб она его ела. Девушка – врач осталась в городе, ходила по домам, где жили 16._________________________________больные, и ни с кого не брала денег.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592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416" y="404664"/>
            <a:ext cx="112332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текст со слов «По этой своей болезни…» и до конца и ответьте на вопросы: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1.Как Юшка чувствует себя на природе?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2.Почему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«осерчал» Юшка?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3.Почему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пьяный толкает Юшку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грудь?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4.Почему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Юшка умер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5.Изменилась ли жизнь людей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после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смерти героя?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624390" y="3717032"/>
            <a:ext cx="2448273" cy="3042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15558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6784" y="332656"/>
            <a:ext cx="109452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текст со слов «По этой своей болезни…» и до конца и ответьте на вопросы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6.Почему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телу умершего Юшки пришло большое количество людей?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7.Кто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героев дальше продолжает дело Юшки – делать добро?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8.За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эта девушка должна быть благодарна Юшке?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9.Зачем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девушка пришла в эту деревню?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10.Почему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все были уверены, что она дочь Юшки?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57890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3392" y="476672"/>
            <a:ext cx="11089232" cy="5509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Добро прорастает и даёт свои плоды: «Так всякое добро приносит и плоды добрые».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Именно благодаря девушке-врачу узнают и имя человека, которого все привычно звали Юшкой. А звали его Ефим Дмитриевич. Совсем не случайно Платонов своего героя назвал Юшка и Ефим Дмитриевич.  Юшка – это кровь, значительная потеря которой грозит организму смертью. В народе говорят: «Ударь по носу – и юшка потечёт». Юшка – герой – это воплощение добра, утрата его губительна для людей. Со смертью Юшки «вся злоба и глумление остались среди людей и тратились между собой».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455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79576" y="1844824"/>
            <a:ext cx="9133206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>
                <a:solidFill>
                  <a:srgbClr val="C0004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Кто был милосердным </a:t>
            </a:r>
            <a:endParaRPr lang="ru-RU" sz="6600" b="1" dirty="0" smtClean="0">
              <a:solidFill>
                <a:srgbClr val="C0004E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6600" b="1" dirty="0" smtClean="0">
                <a:solidFill>
                  <a:srgbClr val="C0004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6600" b="1" dirty="0">
                <a:solidFill>
                  <a:srgbClr val="C0004E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рассказе?</a:t>
            </a:r>
            <a:endParaRPr lang="ru-RU" sz="6600" dirty="0">
              <a:solidFill>
                <a:srgbClr val="C000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344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1384" y="620688"/>
            <a:ext cx="123133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Кто </a:t>
            </a:r>
            <a:r>
              <a:rPr lang="ru-RU" sz="6000" b="1" dirty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был жесток </a:t>
            </a:r>
            <a:r>
              <a:rPr lang="ru-RU" sz="6000" b="1" dirty="0" smtClean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6000" b="1" dirty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рассказе?</a:t>
            </a:r>
            <a:r>
              <a:rPr lang="ru-RU" sz="6000" dirty="0">
                <a:solidFill>
                  <a:srgbClr val="80008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6000" dirty="0">
              <a:solidFill>
                <a:srgbClr val="80008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6084" y="1988840"/>
            <a:ext cx="3103967" cy="3234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88859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400" y="548680"/>
            <a:ext cx="111612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Почему люди были жестоки с Юшкой? </a:t>
            </a:r>
            <a:endParaRPr lang="ru-RU" sz="4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Как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Юшка отвечал на жестокость людей?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682" y="2132856"/>
            <a:ext cx="7686675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7035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416" y="1700808"/>
            <a:ext cx="402962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Милосердие</a:t>
            </a:r>
            <a:endParaRPr lang="ru-RU" sz="5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36160" y="1700808"/>
            <a:ext cx="3884397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</a:rPr>
              <a:t>Жестокость</a:t>
            </a:r>
            <a:endParaRPr lang="ru-RU" sz="5400" b="1" dirty="0"/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4869045" y="2140393"/>
            <a:ext cx="2667115" cy="275258"/>
          </a:xfrm>
          <a:prstGeom prst="leftRightArrow">
            <a:avLst>
              <a:gd name="adj1" fmla="val 21413"/>
              <a:gd name="adj2" fmla="val 3570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153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416" y="1700808"/>
            <a:ext cx="402962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Милосердие</a:t>
            </a:r>
            <a:endParaRPr lang="ru-RU" sz="5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36160" y="1700808"/>
            <a:ext cx="3884397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</a:rPr>
              <a:t>Жестокость</a:t>
            </a:r>
            <a:endParaRPr lang="ru-RU" sz="5400" b="1" dirty="0"/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4869045" y="2140393"/>
            <a:ext cx="2667115" cy="275258"/>
          </a:xfrm>
          <a:prstGeom prst="leftRightArrow">
            <a:avLst>
              <a:gd name="adj1" fmla="val 21413"/>
              <a:gd name="adj2" fmla="val 3570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78693" y="2852936"/>
            <a:ext cx="275107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Юшка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56240" y="2852936"/>
            <a:ext cx="217213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люди</a:t>
            </a:r>
            <a:endParaRPr lang="ru-RU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12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416" y="1700808"/>
            <a:ext cx="402962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Милосердие</a:t>
            </a:r>
            <a:endParaRPr lang="ru-RU" sz="5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36160" y="1700808"/>
            <a:ext cx="3884397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</a:rPr>
              <a:t>Жестокость</a:t>
            </a:r>
            <a:endParaRPr lang="ru-RU" sz="5400" b="1" dirty="0"/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4869045" y="2140393"/>
            <a:ext cx="2667115" cy="275258"/>
          </a:xfrm>
          <a:prstGeom prst="leftRightArrow">
            <a:avLst>
              <a:gd name="adj1" fmla="val 21413"/>
              <a:gd name="adj2" fmla="val 35706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78693" y="2852936"/>
            <a:ext cx="275107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Юшка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56240" y="2852936"/>
            <a:ext cx="217213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люди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5" name="Выноска со стрелкой вверх 4"/>
          <p:cNvSpPr/>
          <p:nvPr/>
        </p:nvSpPr>
        <p:spPr>
          <a:xfrm>
            <a:off x="4655840" y="2300292"/>
            <a:ext cx="3456384" cy="3576979"/>
          </a:xfrm>
          <a:prstGeom prst="upArrowCallout">
            <a:avLst>
              <a:gd name="adj1" fmla="val 4486"/>
              <a:gd name="adj2" fmla="val 6190"/>
              <a:gd name="adj3" fmla="val 16406"/>
              <a:gd name="adj4" fmla="val 3152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АНТИТЕЗА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116750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63552" y="1484784"/>
            <a:ext cx="893680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800080"/>
                </a:solidFill>
                <a:latin typeface="Times New Roman" panose="02020603050405020304" pitchFamily="18" charset="0"/>
              </a:rPr>
              <a:t>Почему Юшка считал, </a:t>
            </a:r>
          </a:p>
          <a:p>
            <a:pPr algn="ctr"/>
            <a:r>
              <a:rPr lang="ru-RU" sz="4400" b="1" dirty="0" smtClean="0">
                <a:solidFill>
                  <a:srgbClr val="800080"/>
                </a:solidFill>
                <a:latin typeface="Times New Roman" panose="02020603050405020304" pitchFamily="18" charset="0"/>
              </a:rPr>
              <a:t>что его все любят?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Почему он не обижался на людей?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252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3300"/>
                </a:solidFill>
                <a:latin typeface="+mn-lt"/>
              </a:rPr>
              <a:t>Смысл жизни Юшки</a:t>
            </a:r>
            <a:endParaRPr lang="ru-RU" b="1" dirty="0">
              <a:solidFill>
                <a:srgbClr val="003300"/>
              </a:solidFill>
              <a:latin typeface="+mn-lt"/>
            </a:endParaRPr>
          </a:p>
        </p:txBody>
      </p:sp>
      <p:sp>
        <p:nvSpPr>
          <p:cNvPr id="3" name="Сердце 2"/>
          <p:cNvSpPr/>
          <p:nvPr/>
        </p:nvSpPr>
        <p:spPr>
          <a:xfrm>
            <a:off x="4691844" y="2609169"/>
            <a:ext cx="2808312" cy="1994520"/>
          </a:xfrm>
          <a:prstGeom prst="hear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ЮШКА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9417" y="1700808"/>
            <a:ext cx="3744415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</a:rPr>
              <a:t>Любовь к людям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464153" y="1700807"/>
            <a:ext cx="411824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</a:rPr>
              <a:t>Любовь к природе</a:t>
            </a: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23692" y="5148889"/>
            <a:ext cx="5544616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</a:rPr>
              <a:t>Любовь ко всему живому</a:t>
            </a:r>
            <a:endParaRPr lang="ru-RU" sz="36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4583832" y="2347138"/>
            <a:ext cx="288032" cy="4337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7226603" y="2347138"/>
            <a:ext cx="273553" cy="3967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6" idx="0"/>
          </p:cNvCxnSpPr>
          <p:nvPr/>
        </p:nvCxnSpPr>
        <p:spPr>
          <a:xfrm>
            <a:off x="6077209" y="4603689"/>
            <a:ext cx="18791" cy="545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610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400" y="692696"/>
            <a:ext cx="113525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урока: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1.Вспомнить биографию Платонова.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2.Узнать историю Юшки.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3.Выяснить, кто был милосердным, </a:t>
            </a:r>
            <a:endParaRPr lang="ru-RU" sz="5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жестоким</a:t>
            </a: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430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7408" y="764704"/>
            <a:ext cx="10801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вопросы: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1.Есть ли в современном обществе люди, похожие на Юшку?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2.Как нужно относиться к таким людям?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3.Какое задание было для вас трудным?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075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416" y="1052737"/>
            <a:ext cx="103691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задание:</a:t>
            </a: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5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выпишите </a:t>
            </a: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тетрадь значение слова «яростный».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931</Words>
  <Application>Microsoft Office PowerPoint</Application>
  <PresentationFormat>Широкоэкранный</PresentationFormat>
  <Paragraphs>105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Смысл жизни Юшки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Лера</cp:lastModifiedBy>
  <cp:revision>17</cp:revision>
  <dcterms:created xsi:type="dcterms:W3CDTF">2013-08-18T05:10:05Z</dcterms:created>
  <dcterms:modified xsi:type="dcterms:W3CDTF">2020-08-12T08:09:03Z</dcterms:modified>
</cp:coreProperties>
</file>