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31" r:id="rId2"/>
    <p:sldId id="333" r:id="rId3"/>
    <p:sldId id="330" r:id="rId4"/>
    <p:sldId id="332" r:id="rId5"/>
    <p:sldId id="335" r:id="rId6"/>
    <p:sldId id="334" r:id="rId7"/>
    <p:sldId id="337" r:id="rId8"/>
    <p:sldId id="338" r:id="rId9"/>
    <p:sldId id="340" r:id="rId10"/>
    <p:sldId id="336" r:id="rId11"/>
    <p:sldId id="342" r:id="rId12"/>
    <p:sldId id="344" r:id="rId13"/>
    <p:sldId id="345" r:id="rId14"/>
    <p:sldId id="346" r:id="rId15"/>
    <p:sldId id="347" r:id="rId16"/>
    <p:sldId id="343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8" r:id="rId27"/>
    <p:sldId id="359" r:id="rId28"/>
    <p:sldId id="357" r:id="rId29"/>
    <p:sldId id="360" r:id="rId30"/>
    <p:sldId id="361" r:id="rId31"/>
    <p:sldId id="321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3E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EC895D-618D-4BC0-95E7-7E4B90CA0DD1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7FEA5-7831-4FA6-B082-7AF309E788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911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DEBF3-C638-4F4C-9408-37DAAF34829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274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DEBF3-C638-4F4C-9408-37DAAF34829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919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7FEA5-7831-4FA6-B082-7AF309E7886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655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C2363-2C32-40ED-BF43-6B3F7623BE9F}" type="datetimeFigureOut">
              <a:rPr lang="ru-RU" smtClean="0"/>
              <a:t>31.01.2021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EC6F8-F9CB-4061-A019-D71638147E6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3472" y="476672"/>
            <a:ext cx="103691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чём мы говорили на прошлом уроке? </a:t>
            </a:r>
            <a:endParaRPr lang="ru-RU" sz="48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высмеивает Салтыков – Щедрин в романе «История одного города»?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59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7488" y="548680"/>
            <a:ext cx="91420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8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такой </a:t>
            </a:r>
            <a:r>
              <a:rPr lang="ru-RU" sz="4800" b="1" i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гений</a:t>
            </a:r>
            <a:r>
              <a:rPr lang="ru-RU" sz="48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4800" b="1" dirty="0" smtClean="0">
              <a:solidFill>
                <a:srgbClr val="003E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</a:t>
            </a: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этого </a:t>
            </a: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046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7488" y="548680"/>
            <a:ext cx="91420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8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такой </a:t>
            </a:r>
            <a:r>
              <a:rPr lang="ru-RU" sz="4800" b="1" i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гений</a:t>
            </a:r>
            <a:r>
              <a:rPr lang="ru-RU" sz="48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4800" b="1" dirty="0" smtClean="0">
              <a:solidFill>
                <a:srgbClr val="003E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</a:t>
            </a: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этого </a:t>
            </a: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2348881"/>
            <a:ext cx="9577064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Гений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1.высшая творческая способность.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2.человек, обладающий такой способностью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51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7488" y="548680"/>
            <a:ext cx="914205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8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Кто такой </a:t>
            </a:r>
            <a:r>
              <a:rPr lang="ru-RU" sz="4800" b="1" i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гений</a:t>
            </a:r>
            <a:r>
              <a:rPr lang="ru-RU" sz="48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4800" b="1" dirty="0" smtClean="0">
              <a:solidFill>
                <a:srgbClr val="003E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Объясните </a:t>
            </a: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значение этого </a:t>
            </a:r>
            <a:r>
              <a:rPr lang="ru-RU" sz="4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2348881"/>
            <a:ext cx="9577064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Гений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1.высшая творческая способность.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2.человек, обладающий такой способностью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5400" y="5659621"/>
            <a:ext cx="11031994" cy="6558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Каким вы представляете гения? Как он выглядит?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64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432" y="980728"/>
            <a:ext cx="1036915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Николая Семёновича Лескова есть произведение, которое называется “Старый гений”. Как думаете, о чём должна идти речь в произведении с таким названием?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39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1464" y="908720"/>
            <a:ext cx="1036915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Николая Семёновича Лескова есть произведение, которое называется “Старый гений”. Как думаете, о чём должна идти речь в произведении с таким названием?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1464" y="4581128"/>
            <a:ext cx="9893158" cy="9376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гений именно старый?</a:t>
            </a:r>
            <a:endParaRPr lang="ru-RU" sz="5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589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352083">
            <a:off x="926380" y="959679"/>
            <a:ext cx="10801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Нравственные </a:t>
            </a:r>
            <a:r>
              <a:rPr lang="ru-RU" sz="60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ценности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3861048"/>
            <a:ext cx="2493497" cy="3011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 rot="741943">
            <a:off x="5559659" y="4486472"/>
            <a:ext cx="595098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60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«Старый гений»</a:t>
            </a:r>
            <a:endParaRPr lang="ru-RU" sz="6000" dirty="0">
              <a:solidFill>
                <a:srgbClr val="99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0480752">
            <a:off x="6794918" y="2685006"/>
            <a:ext cx="49700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Н.К. Лескова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 rot="21001183">
            <a:off x="3071664" y="2860874"/>
            <a:ext cx="319145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60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рассказа</a:t>
            </a:r>
          </a:p>
        </p:txBody>
      </p:sp>
      <p:sp>
        <p:nvSpPr>
          <p:cNvPr id="8" name="Прямоугольник 7"/>
          <p:cNvSpPr/>
          <p:nvPr/>
        </p:nvSpPr>
        <p:spPr>
          <a:xfrm rot="717155">
            <a:off x="1991544" y="1602832"/>
            <a:ext cx="24347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60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героев</a:t>
            </a:r>
          </a:p>
        </p:txBody>
      </p:sp>
    </p:spTree>
    <p:extLst>
      <p:ext uri="{BB962C8B-B14F-4D97-AF65-F5344CB8AC3E}">
        <p14:creationId xmlns:p14="http://schemas.microsoft.com/office/powerpoint/2010/main" val="243050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400" y="764704"/>
            <a:ext cx="10801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Нравственные ценности героев рассказа </a:t>
            </a:r>
            <a:r>
              <a:rPr lang="ru-RU" sz="60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Н.К. Лескова </a:t>
            </a:r>
          </a:p>
          <a:p>
            <a:pPr algn="ctr"/>
            <a:r>
              <a:rPr lang="ru-RU" sz="60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60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Старый гений»</a:t>
            </a:r>
            <a:endParaRPr lang="ru-RU" sz="6000" dirty="0">
              <a:solidFill>
                <a:srgbClr val="99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3335415"/>
            <a:ext cx="2928787" cy="35366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105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3472" y="476672"/>
            <a:ext cx="101531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1.Узнать биографию </a:t>
            </a: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2.Понять, каковы нравственные </a:t>
            </a: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героев.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3.Выяснить, какие проблемы общества показаны в рассказе </a:t>
            </a:r>
            <a:r>
              <a:rPr lang="ru-RU" sz="5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66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27448" y="836712"/>
            <a:ext cx="102971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Посмотрите видео о биографии Лескова и ответьте на вопросы: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1.Где родился? </a:t>
            </a:r>
            <a:endParaRPr lang="ru-RU" sz="4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2.Куда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поступил в 1841 году? </a:t>
            </a:r>
            <a:endParaRPr lang="ru-RU" sz="4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3.Почему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Лесков не получил </a:t>
            </a:r>
            <a:endParaRPr lang="ru-RU" sz="4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должного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образования? 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</a:rPr>
              <a:t>4.В каком возрасте умер?</a:t>
            </a:r>
            <a:endParaRPr lang="ru-RU" sz="4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329161" y="3428999"/>
            <a:ext cx="2720495" cy="336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64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440" y="548680"/>
            <a:ext cx="1065718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первую главу и ответьте на вопросы: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 каком городе происходит действие рассказа? 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2.Как старушка помогла молодому франту?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3.Почему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добрая старушка поверила великосветскому франту?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4.Почему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старушке грозило выселение из дома?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5.Как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такой поступок характеризует франта?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05934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87688" y="620688"/>
            <a:ext cx="630717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Что было главным </a:t>
            </a:r>
            <a:endParaRPr lang="ru-RU" sz="5400" b="1" dirty="0" smtClean="0">
              <a:solidFill>
                <a:srgbClr val="99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5400" b="1" dirty="0" smtClean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5400" b="1" dirty="0">
                <a:solidFill>
                  <a:srgbClr val="99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жизни франта?</a:t>
            </a:r>
            <a:endParaRPr lang="ru-RU" sz="5400" dirty="0">
              <a:solidFill>
                <a:srgbClr val="99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76" y="2375014"/>
            <a:ext cx="4248472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8245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11624" y="476672"/>
            <a:ext cx="650947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Что было главным </a:t>
            </a:r>
            <a:endParaRPr lang="ru-RU" sz="54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5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жизни старушки? </a:t>
            </a:r>
            <a:endParaRPr lang="ru-RU" sz="5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76" y="2315520"/>
            <a:ext cx="3744416" cy="4148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9677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52826" y="1052736"/>
            <a:ext cx="3672408" cy="12241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Старушка</a:t>
            </a:r>
            <a:endParaRPr lang="ru-RU" sz="4000" b="1" dirty="0"/>
          </a:p>
        </p:txBody>
      </p:sp>
      <p:sp>
        <p:nvSpPr>
          <p:cNvPr id="3" name="Овал 2"/>
          <p:cNvSpPr/>
          <p:nvPr/>
        </p:nvSpPr>
        <p:spPr>
          <a:xfrm>
            <a:off x="6624525" y="1196752"/>
            <a:ext cx="3672408" cy="122413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Франт</a:t>
            </a:r>
            <a:endParaRPr lang="ru-RU" sz="4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62213" y="188963"/>
            <a:ext cx="9716763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Главные герои рассказа «Старый гений»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290359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52826" y="1052736"/>
            <a:ext cx="3672408" cy="12241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Старушка</a:t>
            </a:r>
            <a:endParaRPr lang="ru-RU" sz="4000" b="1" dirty="0"/>
          </a:p>
        </p:txBody>
      </p:sp>
      <p:sp>
        <p:nvSpPr>
          <p:cNvPr id="3" name="Овал 2"/>
          <p:cNvSpPr/>
          <p:nvPr/>
        </p:nvSpPr>
        <p:spPr>
          <a:xfrm>
            <a:off x="6624525" y="1196752"/>
            <a:ext cx="3672408" cy="122413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Франт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27973" y="2876677"/>
            <a:ext cx="4185505" cy="19389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Неблагодарность,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равнодушие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жадность 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48709" y="2564904"/>
            <a:ext cx="3280642" cy="2554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Честность,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доброта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сочувствие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находчивость </a:t>
            </a:r>
            <a:endParaRPr lang="ru-RU" sz="4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62213" y="188963"/>
            <a:ext cx="9716763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Главные герои рассказа «Старый гений»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08212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52826" y="1052736"/>
            <a:ext cx="3672408" cy="12241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Старушка</a:t>
            </a:r>
            <a:endParaRPr lang="ru-RU" sz="4000" b="1" dirty="0"/>
          </a:p>
        </p:txBody>
      </p:sp>
      <p:sp>
        <p:nvSpPr>
          <p:cNvPr id="3" name="Овал 2"/>
          <p:cNvSpPr/>
          <p:nvPr/>
        </p:nvSpPr>
        <p:spPr>
          <a:xfrm>
            <a:off x="6624525" y="1196752"/>
            <a:ext cx="3672408" cy="122413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Франт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27973" y="2876677"/>
            <a:ext cx="4185505" cy="19389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Неблагодарность,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равнодушие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жадность 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48709" y="2564904"/>
            <a:ext cx="3280642" cy="255454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Честность,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доброта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сочувствие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</a:p>
          <a:p>
            <a:pPr algn="ctr"/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находчивость </a:t>
            </a:r>
            <a:endParaRPr lang="ru-RU" sz="4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55440" y="5517232"/>
            <a:ext cx="441582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Помогает родным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68008" y="5415475"/>
            <a:ext cx="5105437" cy="7509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Думает только о себе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62213" y="188963"/>
            <a:ext cx="9716763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</a:rPr>
              <a:t>Главные герои рассказа «Старый гений»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89911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5520" y="481896"/>
            <a:ext cx="9366795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Каковы ценности героев? </a:t>
            </a:r>
            <a:endParaRPr lang="ru-RU" sz="6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6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Схожи </a:t>
            </a:r>
            <a:r>
              <a:rPr lang="ru-RU" sz="6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ли они?</a:t>
            </a:r>
            <a:endParaRPr lang="ru-RU" sz="60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808" y="2564904"/>
            <a:ext cx="3838575" cy="417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8611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71464" y="692696"/>
            <a:ext cx="100811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вторую главу и ответьте на вопросы: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1.Выиграла ли старушка в суде?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2.Почему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женщина не могла получить деньги? </a:t>
            </a:r>
            <a:endParaRPr lang="ru-RU" sz="4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3.Почему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графа многие жаловались? 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4.</a:t>
            </a:r>
            <a:r>
              <a:rPr lang="ru-RU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С какими проблемами общества столкнулась старушка, обратившись в высшие инстанции?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921682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424" y="980728"/>
            <a:ext cx="90730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третью главу и ответьте на вопросы:</a:t>
            </a:r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1.При каком условии должник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точно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 вернул деньги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старушке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2.Что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</a:rPr>
              <a:t>предлагал старушке незнакомец? </a:t>
            </a:r>
            <a:endParaRPr lang="ru-RU" sz="4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3980" y="2212426"/>
            <a:ext cx="3128020" cy="4645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166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3472" y="620688"/>
            <a:ext cx="921702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четвёртую главу и ответьте на вопросы: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1.Зачем должник собирался за границу? 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2.Для чего старушка занимала у рассказчика деньги? 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3.Верил ли рассказчик, что старушке удастся вернуть свои деньги?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4.Почему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помог ей деньгами? </a:t>
            </a:r>
            <a:endParaRPr lang="ru-RU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5.Что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было необходимо сделать, чтобы вернуть деньги?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96581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456" y="1124744"/>
            <a:ext cx="1044116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Прочитайте пятую главу и ответьте </a:t>
            </a:r>
            <a:endParaRPr lang="ru-RU" sz="4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4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вопросы:</a:t>
            </a:r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1.Кого искала старушка и </a:t>
            </a: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 </a:t>
            </a:r>
            <a:r>
              <a:rPr lang="ru-RU" sz="4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Иваныч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2.Как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должник оказался в полиции? </a:t>
            </a:r>
            <a:endParaRPr lang="ru-RU" sz="4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3.Почему граф всё выплатил?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4.Почему 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</a:rPr>
              <a:t>рассказ назван </a:t>
            </a:r>
            <a:endParaRPr lang="ru-RU" sz="4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4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sz="4400" dirty="0">
                <a:latin typeface="Times New Roman" panose="02020603050405020304" pitchFamily="18" charset="0"/>
                <a:ea typeface="Calibri" panose="020F0502020204030204" pitchFamily="34" charset="0"/>
              </a:rPr>
              <a:t>Старый гений»?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28924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440" y="764704"/>
            <a:ext cx="107291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Лескову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жаль для “пассажного гения” столь высокого определения, он не вкладывает в него никакой иронии. Гений покарал “злодейство”, и для автора важен не малый “масштаб” гениальности, а важна его высокая суть.</a:t>
            </a:r>
            <a:endParaRPr lang="ru-RU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Человеческий 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талант, в чём бы он ни проявлялся, всегда вносит в жизнь светлое, жизнеутверждающее начало. Потому что связан, по Лескову, с духовной красотой и теплотой человеческого сердца.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29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1424" y="3883700"/>
            <a:ext cx="11449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Какое 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двух значений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подходит </a:t>
            </a:r>
          </a:p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названию рассказа?</a:t>
            </a:r>
            <a:endParaRPr lang="ru-RU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b="1" dirty="0" smtClean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Иронизирует </a:t>
            </a:r>
            <a:r>
              <a:rPr lang="ru-RU" sz="40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 автор, называя его гением?</a:t>
            </a:r>
            <a:endParaRPr lang="ru-RU" sz="4000" b="1" dirty="0">
              <a:solidFill>
                <a:srgbClr val="003E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9456" y="836712"/>
            <a:ext cx="9577064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Гений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это 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1.высшая творческая способность.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2.человек, обладающий такой способностью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825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87488" y="620688"/>
            <a:ext cx="9529212" cy="2068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6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пороки показывает </a:t>
            </a:r>
            <a:endParaRPr lang="ru-RU" sz="60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6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нам </a:t>
            </a:r>
            <a:r>
              <a:rPr lang="ru-RU" sz="6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Лесков? </a:t>
            </a:r>
            <a:endParaRPr lang="ru-RU" sz="6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28" y="2852936"/>
            <a:ext cx="4678660" cy="3839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87501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55440" y="764705"/>
            <a:ext cx="105131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Какие пороки показывает нам Лесков? </a:t>
            </a:r>
            <a:endParaRPr lang="ru-RU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Неблагодарность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один из худших человеческих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пороков</a:t>
            </a: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Из-за 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бездействия и равнодушия властей страдают от несправедливости простые </a:t>
            </a: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</a:t>
            </a:r>
            <a:r>
              <a:rPr lang="ru-RU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r>
              <a:rPr lang="ru-RU" sz="4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Отрадно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что им на помощь приходят такие же простые, но честные, порядочные и находчивые люди, как “гений Иван Иванович”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627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9456" y="1484784"/>
            <a:ext cx="10304551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4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Актуально ли это произведение </a:t>
            </a:r>
            <a:endParaRPr lang="ru-RU" sz="5400" b="1" dirty="0" smtClean="0">
              <a:solidFill>
                <a:srgbClr val="003E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5400" b="1" dirty="0" smtClean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5400" b="1" dirty="0">
                <a:solidFill>
                  <a:srgbClr val="003E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наши дни?</a:t>
            </a:r>
            <a:endParaRPr lang="ru-RU" sz="5400" dirty="0">
              <a:solidFill>
                <a:srgbClr val="003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4359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456" y="764704"/>
            <a:ext cx="102971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общества </a:t>
            </a:r>
            <a:r>
              <a:rPr lang="ru-RU" sz="38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лесковского</a:t>
            </a:r>
            <a:r>
              <a:rPr lang="ru-RU" sz="3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времени перекликаются с проблемами нашего времени, – это злоупотребление в высших эшелонах власти, взятки, коррупция, невнимание к судьбам простых людей, к “мелочам жизни”, из которых и складывается сама жизнь. От них и зависит, будет ли жизнь человека полноценной, счастливой, успешной, сможет ли он реализовать свои способности.</a:t>
            </a:r>
            <a:endParaRPr lang="ru-RU" sz="3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524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9416" y="1052736"/>
            <a:ext cx="106571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Выберите афоризм, который передаёт главную идею рассказа «Старый гений»:</a:t>
            </a:r>
            <a:endParaRPr lang="ru-RU" sz="3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1.«Законы </a:t>
            </a:r>
            <a:r>
              <a:rPr lang="ru-RU" sz="3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должны искоренять пороки» (Цицерон)</a:t>
            </a:r>
            <a:endParaRPr lang="ru-RU" sz="3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2.«Когда </a:t>
            </a:r>
            <a:r>
              <a:rPr lang="ru-RU" sz="3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страна отступает от закона, тогда много в ней начальников» (Соломон)</a:t>
            </a:r>
            <a:endParaRPr lang="ru-RU" sz="3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3.«Настоящие </a:t>
            </a:r>
            <a:r>
              <a:rPr lang="ru-RU" sz="3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люди служат государству своей совестью» (Торо)</a:t>
            </a:r>
            <a:endParaRPr lang="ru-RU" sz="3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4.«Высшее </a:t>
            </a:r>
            <a:r>
              <a:rPr lang="ru-RU" sz="3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правосудие – это совесть» (В. Гюго)</a:t>
            </a:r>
            <a:endParaRPr lang="ru-RU" sz="3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013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5480" y="548680"/>
            <a:ext cx="10369152" cy="558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Ответьте на вопросы: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1.Что вам понравилось в произведении? 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2.Что удивило, заинтересовало? </a:t>
            </a:r>
            <a:endParaRPr lang="ru-RU" sz="4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понравилось?</a:t>
            </a:r>
            <a:endParaRPr lang="ru-RU" sz="4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3.Происходят ли подобные случаи в наши дни? Почему?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14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3472" y="476672"/>
            <a:ext cx="101531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урока: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1.Узнать биографию Лескова.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2.Понять, каковы нравственные ценности героев.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5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3.Выяснить, какие проблемы общества показаны в рассказе «Старый гений».</a:t>
            </a:r>
            <a:endParaRPr lang="ru-RU" sz="5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864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47528" y="1268760"/>
            <a:ext cx="8928992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Домашнее задание: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прочитать рассказ </a:t>
            </a:r>
            <a:r>
              <a:rPr lang="ru-RU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Л.Н. Толстого </a:t>
            </a:r>
            <a:r>
              <a:rPr lang="ru-RU" sz="4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«После бала»</a:t>
            </a:r>
            <a:endParaRPr lang="ru-RU" sz="48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337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FF9933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843</Words>
  <Application>Microsoft Office PowerPoint</Application>
  <PresentationFormat>Широкоэкранный</PresentationFormat>
  <Paragraphs>130</Paragraphs>
  <Slides>31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Елена</dc:creator>
  <cp:lastModifiedBy>Лера</cp:lastModifiedBy>
  <cp:revision>33</cp:revision>
  <dcterms:created xsi:type="dcterms:W3CDTF">2014-08-10T07:57:19Z</dcterms:created>
  <dcterms:modified xsi:type="dcterms:W3CDTF">2021-01-31T07:33:44Z</dcterms:modified>
</cp:coreProperties>
</file>